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5"/>
  </p:notesMasterIdLst>
  <p:sldIdLst>
    <p:sldId id="291" r:id="rId2"/>
    <p:sldId id="347" r:id="rId3"/>
    <p:sldId id="341" r:id="rId4"/>
    <p:sldId id="342" r:id="rId5"/>
    <p:sldId id="350" r:id="rId6"/>
    <p:sldId id="343" r:id="rId7"/>
    <p:sldId id="354" r:id="rId8"/>
    <p:sldId id="348" r:id="rId9"/>
    <p:sldId id="349" r:id="rId10"/>
    <p:sldId id="351" r:id="rId11"/>
    <p:sldId id="352" r:id="rId12"/>
    <p:sldId id="353" r:id="rId13"/>
    <p:sldId id="355" r:id="rId1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5610" autoAdjust="0"/>
  </p:normalViewPr>
  <p:slideViewPr>
    <p:cSldViewPr>
      <p:cViewPr varScale="1">
        <p:scale>
          <a:sx n="81" d="100"/>
          <a:sy n="81" d="100"/>
        </p:scale>
        <p:origin x="9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endParaRPr lang="en-US" altLang="zh-CN" sz="12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1200"/>
              <a:t>curl = Client URL Request Library</a:t>
            </a:r>
            <a:r>
              <a:rPr lang="zh-CN" altLang="en-US" sz="1200"/>
              <a:t>，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单独执行</a:t>
            </a: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curl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，下载的文件内容输出在终端</a:t>
            </a:r>
            <a:endParaRPr lang="en-US" altLang="zh-CN" sz="12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1200"/>
              <a:t>yum = YellowDog Updater Modifier</a:t>
            </a:r>
            <a:r>
              <a:rPr lang="zh-CN" altLang="en-US" sz="1200"/>
              <a:t>，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源自</a:t>
            </a:r>
            <a:r>
              <a:rPr lang="en-US" altLang="zh-CN" sz="1200"/>
              <a:t>Yellow Dog Linux</a:t>
            </a:r>
            <a:r>
              <a:rPr lang="zh-CN" altLang="en-US" sz="1200"/>
              <a:t>，</a:t>
            </a:r>
            <a:r>
              <a:rPr lang="en-US" altLang="zh-CN" sz="1200"/>
              <a:t>yum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可能被</a:t>
            </a:r>
            <a:r>
              <a:rPr lang="en-US" altLang="zh-CN" sz="1200"/>
              <a:t>dnf</a:t>
            </a:r>
            <a:r>
              <a:rPr lang="zh-CN" altLang="en-US" sz="1200">
                <a:latin typeface="楷体" panose="02010609060101010101" pitchFamily="49" charset="-122"/>
                <a:ea typeface="楷体" panose="02010609060101010101" pitchFamily="49" charset="-122"/>
              </a:rPr>
              <a:t>代替</a:t>
            </a:r>
            <a:endParaRPr lang="en-US" altLang="zh-CN" sz="12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1200">
                <a:latin typeface="楷体" panose="02010609060101010101" pitchFamily="49" charset="-122"/>
                <a:ea typeface="楷体" panose="02010609060101010101" pitchFamily="49" charset="-122"/>
              </a:rPr>
              <a:t>dnf = Dandified YUM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B60062-98E4-4766-87C1-E1864411C658}" type="slidenum">
              <a:rPr lang="en-US" altLang="zh-CN" smtClean="0"/>
              <a:pPr/>
              <a:t>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0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j-ea"/>
                <a:ea typeface="宋体" panose="02010600030101010101" pitchFamily="2" charset="-122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j-ea"/>
                <a:ea typeface="宋体" panose="02010600030101010101" pitchFamily="2" charset="-122"/>
                <a:cs typeface="+mn-cs"/>
              </a:rPr>
              <a:t>数据库系统实训</a:t>
            </a:r>
            <a:endParaRPr kumimoji="1" lang="zh-CN" altLang="en-US" sz="1600" b="1" kern="1200">
              <a:solidFill>
                <a:schemeClr val="bg1"/>
              </a:solidFill>
              <a:latin typeface="Consolas" panose="020B0609020204030204" pitchFamily="49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2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客户端工具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Appendix 2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31504" y="3501008"/>
            <a:ext cx="9355088" cy="2160240"/>
          </a:xfrm>
        </p:spPr>
        <p:txBody>
          <a:bodyPr/>
          <a:lstStyle/>
          <a:p>
            <a:r>
              <a:rPr lang="en-US" altLang="zh-CN" sz="4800"/>
              <a:t>Oracle Linux 8</a:t>
            </a:r>
          </a:p>
          <a:p>
            <a:r>
              <a:rPr lang="zh-CN" altLang="en-US" sz="4800"/>
              <a:t>安装</a:t>
            </a:r>
            <a:r>
              <a:rPr lang="en-US" altLang="zh-CN" sz="4800"/>
              <a:t>SQL Server 2019/2022</a:t>
            </a:r>
            <a:endParaRPr lang="zh-CN" altLang="en-US" sz="48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978053-29BD-4B2D-A3A3-7C38C3AE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目录结构</a:t>
            </a:r>
            <a:r>
              <a:rPr lang="en-US" altLang="zh-CN"/>
              <a:t>-/opt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5B25A19-546A-4DAF-A837-A0444A7DA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r>
              <a:rPr lang="en-US" altLang="zh-CN"/>
              <a:t>/opt/mssql/bin </a:t>
            </a:r>
          </a:p>
          <a:p>
            <a:pPr lvl="1"/>
            <a:r>
              <a:rPr lang="en-US" altLang="zh-CN"/>
              <a:t>mssql-conf, sqlservr</a:t>
            </a:r>
          </a:p>
          <a:p>
            <a:r>
              <a:rPr lang="en-US" altLang="zh-CN"/>
              <a:t>/opt/mssql/lib</a:t>
            </a:r>
          </a:p>
          <a:p>
            <a:pPr lvl="1"/>
            <a:r>
              <a:rPr lang="en-US" altLang="zh-CN"/>
              <a:t>lib*.so(</a:t>
            </a:r>
            <a:r>
              <a:rPr lang="zh-CN" altLang="en-US"/>
              <a:t>共享库文件</a:t>
            </a:r>
            <a:r>
              <a:rPr lang="en-US" altLang="zh-CN"/>
              <a:t>)</a:t>
            </a:r>
          </a:p>
          <a:p>
            <a:pPr lvl="1"/>
            <a:r>
              <a:rPr lang="en-US" altLang="zh-CN"/>
              <a:t>*.sfp, contain binary fles loaded by the SQLPAL to run</a:t>
            </a:r>
            <a:br>
              <a:rPr lang="en-US" altLang="zh-CN"/>
            </a:br>
            <a:r>
              <a:rPr lang="en-US" altLang="zh-CN"/>
              <a:t>SQLSERVR.EXE, various DLLs, libOS, and other binaries. </a:t>
            </a:r>
          </a:p>
          <a:p>
            <a:pPr lvl="1"/>
            <a:r>
              <a:rPr lang="en-US" altLang="zh-CN"/>
              <a:t>mssql-conf</a:t>
            </a:r>
            <a:r>
              <a:rPr lang="zh-CN" altLang="en-US"/>
              <a:t>目录</a:t>
            </a:r>
            <a:r>
              <a:rPr lang="en-US" altLang="zh-CN"/>
              <a:t>(</a:t>
            </a:r>
            <a:r>
              <a:rPr lang="zh-CN" altLang="en-US"/>
              <a:t>包含被</a:t>
            </a:r>
            <a:r>
              <a:rPr lang="en-US" altLang="zh-CN"/>
              <a:t>mssql-conf</a:t>
            </a:r>
            <a:r>
              <a:rPr lang="zh-CN" altLang="en-US"/>
              <a:t>工具调用的各种</a:t>
            </a:r>
            <a:r>
              <a:rPr lang="en-US" altLang="zh-CN"/>
              <a:t>py</a:t>
            </a:r>
            <a:r>
              <a:rPr lang="zh-CN" altLang="en-US"/>
              <a:t>文件</a:t>
            </a:r>
            <a:r>
              <a:rPr lang="en-US" altLang="zh-CN"/>
              <a:t>)</a:t>
            </a:r>
          </a:p>
          <a:p>
            <a:r>
              <a:rPr lang="en-US" altLang="zh-CN"/>
              <a:t>/opt/mssql-tools/bin</a:t>
            </a:r>
          </a:p>
          <a:p>
            <a:pPr lvl="1"/>
            <a:r>
              <a:rPr lang="en-US" altLang="zh-CN"/>
              <a:t>bcp, sqlcmd</a:t>
            </a:r>
          </a:p>
          <a:p>
            <a:r>
              <a:rPr lang="en-US" altLang="zh-CN"/>
              <a:t>/opt/Microsoft</a:t>
            </a:r>
          </a:p>
          <a:p>
            <a:pPr lvl="1"/>
            <a:r>
              <a:rPr lang="en-US" altLang="zh-CN"/>
              <a:t>ODBC</a:t>
            </a:r>
            <a:r>
              <a:rPr lang="zh-CN" altLang="en-US"/>
              <a:t>相关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  <a:p>
            <a:pPr lvl="1"/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8346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0CA008-3130-44B6-85D5-72E662E11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目录结构</a:t>
            </a:r>
            <a:r>
              <a:rPr lang="en-US" altLang="zh-CN"/>
              <a:t>-/var/opt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63B21B-0795-4CE0-8F35-83B622DF2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/var/opt/mssql </a:t>
            </a:r>
          </a:p>
          <a:p>
            <a:pPr lvl="1"/>
            <a:r>
              <a:rPr lang="en-US" altLang="zh-CN"/>
              <a:t>data</a:t>
            </a:r>
            <a:r>
              <a:rPr lang="zh-CN" altLang="en-US"/>
              <a:t>：存放数据文件和重做文件</a:t>
            </a:r>
            <a:endParaRPr lang="en-US" altLang="zh-CN"/>
          </a:p>
          <a:p>
            <a:pPr lvl="1"/>
            <a:r>
              <a:rPr lang="en-US" altLang="zh-CN"/>
              <a:t>log</a:t>
            </a:r>
            <a:r>
              <a:rPr lang="zh-CN" altLang="en-US"/>
              <a:t>：存放</a:t>
            </a:r>
            <a:r>
              <a:rPr lang="en-US" altLang="zh-CN"/>
              <a:t>errorlog(</a:t>
            </a:r>
            <a:r>
              <a:rPr lang="zh-CN" altLang="en-US"/>
              <a:t>日志文件</a:t>
            </a:r>
            <a:r>
              <a:rPr lang="en-US" altLang="zh-CN"/>
              <a:t>)</a:t>
            </a:r>
          </a:p>
          <a:p>
            <a:pPr lvl="1"/>
            <a:r>
              <a:rPr lang="en-US" altLang="zh-CN"/>
              <a:t>mssql.conf: </a:t>
            </a:r>
            <a:r>
              <a:rPr lang="zh-CN" altLang="en-US"/>
              <a:t>执行</a:t>
            </a:r>
            <a:r>
              <a:rPr lang="en-US" altLang="zh-CN"/>
              <a:t>mssql-conf</a:t>
            </a:r>
            <a:r>
              <a:rPr lang="zh-CN" altLang="en-US"/>
              <a:t>后的配置信息</a:t>
            </a: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668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AA0BEA-B7DD-4104-B716-A7679F724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其他文件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16B327A-EF23-433B-BEE2-B60852221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/usr/share/doc/mssql-server: </a:t>
            </a:r>
            <a:r>
              <a:rPr lang="zh-CN" altLang="en-US"/>
              <a:t>所有语言的</a:t>
            </a:r>
            <a:r>
              <a:rPr lang="en-US" altLang="zh-CN"/>
              <a:t>EULA</a:t>
            </a:r>
            <a:r>
              <a:rPr lang="zh-CN" altLang="en-US"/>
              <a:t>文件</a:t>
            </a:r>
            <a:endParaRPr lang="en-US" altLang="zh-CN"/>
          </a:p>
          <a:p>
            <a:r>
              <a:rPr lang="en-US" altLang="zh-CN"/>
              <a:t>/usr/share/man/man1: man pages </a:t>
            </a:r>
          </a:p>
          <a:p>
            <a:pPr lvl="1"/>
            <a:r>
              <a:rPr lang="en-US" altLang="zh-CN"/>
              <a:t>sqlservr.1.gz</a:t>
            </a:r>
          </a:p>
          <a:p>
            <a:pPr lvl="1"/>
            <a:r>
              <a:rPr lang="en-US" altLang="zh-CN"/>
              <a:t>mssql-conf.1.gz </a:t>
            </a:r>
          </a:p>
          <a:p>
            <a:r>
              <a:rPr lang="en-US" altLang="zh-CN"/>
              <a:t>system_health*.xel</a:t>
            </a:r>
          </a:p>
          <a:p>
            <a:pPr lvl="1"/>
            <a:r>
              <a:rPr lang="en-US" altLang="zh-CN"/>
              <a:t>System Health Event Session files and contain important information about the health of SQL Server. </a:t>
            </a:r>
          </a:p>
          <a:p>
            <a:pPr lvl="1"/>
            <a:r>
              <a:rPr lang="en-US" altLang="zh-CN"/>
              <a:t>generated by a capability called Extended Events.</a:t>
            </a:r>
            <a:br>
              <a:rPr lang="en-US" altLang="zh-CN"/>
            </a:br>
            <a:br>
              <a:rPr lang="en-US" altLang="zh-CN"/>
            </a:br>
            <a:br>
              <a:rPr lang="en-US" altLang="zh-CN"/>
            </a:br>
            <a:br>
              <a:rPr lang="en-US" altLang="zh-CN"/>
            </a:br>
            <a:r>
              <a:rPr lang="en-US" altLang="zh-CN"/>
              <a:t>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9827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7DD3B-BEB8-B03A-4F1D-75F13252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安装</a:t>
            </a:r>
            <a:r>
              <a:rPr lang="en-US" altLang="zh-CN"/>
              <a:t>mssql-cli</a:t>
            </a:r>
            <a:r>
              <a:rPr lang="zh-CN" altLang="en-US"/>
              <a:t>（</a:t>
            </a:r>
            <a:r>
              <a:rPr lang="en-US" altLang="zh-CN"/>
              <a:t>Oracle Linux 8</a:t>
            </a:r>
            <a:r>
              <a:rPr lang="zh-CN" altLang="en-US"/>
              <a:t>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9616B-4905-D1C0-3319-0FC390FE5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zh-CN" sz="2400"/>
              <a:t>mssql-</a:t>
            </a:r>
            <a:r>
              <a:rPr lang="en-US" altLang="zh-CN" sz="2400"/>
              <a:t>cli</a:t>
            </a:r>
            <a:r>
              <a:rPr lang="zh-CN" altLang="en-US" sz="2400"/>
              <a:t>的功能与</a:t>
            </a:r>
            <a:r>
              <a:rPr lang="en-US" altLang="zh-CN" sz="2400"/>
              <a:t>sqlcmd</a:t>
            </a:r>
            <a:r>
              <a:rPr lang="zh-CN" altLang="en-US" sz="2400"/>
              <a:t>相似</a:t>
            </a:r>
            <a:endParaRPr lang="en-US" altLang="zh-CN" sz="2400"/>
          </a:p>
          <a:p>
            <a:r>
              <a:rPr lang="zh-CN" altLang="en-US" sz="2400"/>
              <a:t>安装</a:t>
            </a:r>
            <a:endParaRPr lang="pt-BR" altLang="zh-CN" sz="2400"/>
          </a:p>
          <a:p>
            <a:pPr marL="0" indent="0">
              <a:buNone/>
            </a:pPr>
            <a:r>
              <a:rPr lang="pt-BR" altLang="zh-CN" sz="2000"/>
              <a:t># rpm --import https://packages.microsoft.com/keys/microsoft.asc</a:t>
            </a:r>
          </a:p>
          <a:p>
            <a:pPr marL="0" indent="0">
              <a:buNone/>
            </a:pPr>
            <a:r>
              <a:rPr lang="en-US" altLang="zh-CN" sz="1600"/>
              <a:t># </a:t>
            </a:r>
            <a:r>
              <a:rPr lang="en-US" altLang="zh-CN" sz="2000"/>
              <a:t>curl</a:t>
            </a:r>
            <a:r>
              <a:rPr lang="en-US" altLang="zh-CN" sz="1600"/>
              <a:t> -o /etc/yum.repos.d/msprod.repo https://packages.microsoft.com/config/centos/8/prod.repo</a:t>
            </a:r>
          </a:p>
          <a:p>
            <a:pPr marL="0" indent="0">
              <a:buNone/>
            </a:pPr>
            <a:r>
              <a:rPr lang="en-US" altLang="zh-CN" sz="2000"/>
              <a:t># dnf install epel-release</a:t>
            </a:r>
          </a:p>
          <a:p>
            <a:pPr marL="0" indent="0">
              <a:buNone/>
            </a:pPr>
            <a:r>
              <a:rPr lang="en-US" altLang="zh-CN" sz="2000"/>
              <a:t># dnf install libunwind</a:t>
            </a:r>
          </a:p>
          <a:p>
            <a:pPr marL="0" indent="0">
              <a:buNone/>
            </a:pPr>
            <a:r>
              <a:rPr lang="en-US" altLang="zh-CN" sz="2000"/>
              <a:t># dnf -y install mssql-cli</a:t>
            </a:r>
          </a:p>
          <a:p>
            <a:r>
              <a:rPr lang="zh-CN" altLang="en-US"/>
              <a:t>几个特殊命令：</a:t>
            </a:r>
            <a:endParaRPr lang="en-US" altLang="zh-CN"/>
          </a:p>
          <a:p>
            <a:pPr marL="0" indent="0">
              <a:buNone/>
            </a:pPr>
            <a:r>
              <a:rPr lang="en-US" altLang="zh-CN" sz="2000"/>
              <a:t>\ld</a:t>
            </a:r>
            <a:r>
              <a:rPr lang="zh-CN" altLang="en-US" sz="2000"/>
              <a:t>：查看数据库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\lt</a:t>
            </a:r>
            <a:r>
              <a:rPr lang="zh-CN" altLang="en-US" sz="2000"/>
              <a:t>：查看表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\li</a:t>
            </a:r>
            <a:r>
              <a:rPr lang="zh-CN" altLang="en-US" sz="2000"/>
              <a:t>：查看索引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000"/>
              <a:t>\?</a:t>
            </a:r>
            <a:r>
              <a:rPr lang="zh-CN" altLang="en-US" sz="2000"/>
              <a:t>：查看帮助</a:t>
            </a:r>
            <a:endParaRPr lang="en-US" altLang="zh-CN" sz="2000"/>
          </a:p>
          <a:p>
            <a:pPr marL="0" indent="0">
              <a:buNone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665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FBF515-B5F5-4B6B-81EA-A6C9CE01A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在</a:t>
            </a:r>
            <a:r>
              <a:rPr lang="en-US" altLang="zh-CN"/>
              <a:t>Linux</a:t>
            </a:r>
            <a:r>
              <a:rPr lang="zh-CN" altLang="en-US"/>
              <a:t>上安装</a:t>
            </a:r>
            <a:r>
              <a:rPr lang="en-US" altLang="zh-CN"/>
              <a:t>SQL Server 2019-</a:t>
            </a:r>
            <a:r>
              <a:rPr lang="zh-CN" altLang="en-US"/>
              <a:t>官方文档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A882BDA-C59C-4907-A85B-CBD609D60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https://docs.microsoft.com/zh-cn/sql/linux/quickstart-install-connect-red-hat?view=sql-server-ver15</a:t>
            </a:r>
          </a:p>
          <a:p>
            <a:endParaRPr lang="en-US" altLang="zh-CN"/>
          </a:p>
          <a:p>
            <a:pPr marL="0" indent="0">
              <a:buNone/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说明：上述地址的版本号改为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16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，即为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SQL Server 2022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安装文档</a:t>
            </a: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截止至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2022.12.08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，官方安装文档尚不支持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RHEL 9</a:t>
            </a: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下的</a:t>
            </a:r>
            <a:r>
              <a:rPr lang="en-US" altLang="zh-CN">
                <a:latin typeface="楷体" panose="02010609060101010101" pitchFamily="49" charset="-122"/>
                <a:ea typeface="楷体" panose="02010609060101010101" pitchFamily="49" charset="-122"/>
              </a:rPr>
              <a:t>SQL Server 2019/2022</a:t>
            </a:r>
            <a:endParaRPr lang="zh-CN" altLang="en-US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3806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BD3E461-C677-4102-8FC6-30DC2F0AD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安装</a:t>
            </a:r>
            <a:r>
              <a:rPr lang="en-US" altLang="zh-CN"/>
              <a:t>SQL Server 2019</a:t>
            </a:r>
            <a:r>
              <a:rPr lang="zh-CN" altLang="en-US"/>
              <a:t>服务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036A5B-238B-4900-86E0-2BF54777B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80728"/>
            <a:ext cx="11031016" cy="5400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sz="1300"/>
              <a:t># curl -o /etc/yum.repos.d/mssql-server.repo https://packages.microsoft.com/config/rhel/8/mssql-server-2019.repo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2000"/>
              <a:t># yum install -y mssql-server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2000"/>
              <a:t># /opt/mssql/bin/mssql-conf setup  </a:t>
            </a:r>
            <a:r>
              <a:rPr lang="en-US" altLang="zh-CN" sz="1600"/>
              <a:t>--</a:t>
            </a:r>
            <a:r>
              <a:rPr lang="zh-CN" altLang="en-US" sz="1600"/>
              <a:t>设置</a:t>
            </a:r>
            <a:r>
              <a:rPr lang="en-US" altLang="zh-CN" sz="1600"/>
              <a:t>SQL</a:t>
            </a:r>
            <a:r>
              <a:rPr lang="zh-CN" altLang="en-US" sz="1600"/>
              <a:t>版本</a:t>
            </a:r>
            <a:r>
              <a:rPr lang="en-US" altLang="zh-CN" sz="1600"/>
              <a:t>(Developer)</a:t>
            </a:r>
            <a:r>
              <a:rPr lang="zh-CN" altLang="en-US" sz="1600"/>
              <a:t>，条款，语言，管理员</a:t>
            </a:r>
            <a:r>
              <a:rPr lang="en-US" altLang="zh-CN" sz="1600"/>
              <a:t>sa</a:t>
            </a:r>
            <a:r>
              <a:rPr lang="zh-CN" altLang="en-US" sz="1600"/>
              <a:t>密码</a:t>
            </a:r>
            <a:endParaRPr lang="en-US" altLang="zh-CN" sz="1600"/>
          </a:p>
          <a:p>
            <a:pPr marL="514350" indent="-514350">
              <a:buFont typeface="+mj-lt"/>
              <a:buAutoNum type="arabicPeriod"/>
            </a:pPr>
            <a:r>
              <a:rPr lang="en-US" altLang="zh-CN" sz="2000"/>
              <a:t># systemctl status mssql-server    --</a:t>
            </a:r>
            <a:r>
              <a:rPr lang="zh-CN" altLang="en-US" sz="2000"/>
              <a:t>验证</a:t>
            </a:r>
            <a:r>
              <a:rPr lang="en-US" altLang="zh-CN" sz="2000"/>
              <a:t>SQL</a:t>
            </a:r>
            <a:r>
              <a:rPr lang="zh-CN" altLang="en-US" sz="2000"/>
              <a:t>服务在运行</a:t>
            </a:r>
            <a:endParaRPr lang="en-US" altLang="zh-CN" sz="2000"/>
          </a:p>
          <a:p>
            <a:pPr marL="514350" indent="-514350">
              <a:buFont typeface="+mj-lt"/>
              <a:buAutoNum type="arabicPeriod"/>
            </a:pPr>
            <a:r>
              <a:rPr lang="fr-FR" altLang="zh-CN" sz="2000"/>
              <a:t># firewall-cmd --add-port=1433/tcp --permanent  </a:t>
            </a:r>
            <a:r>
              <a:rPr lang="en-US" altLang="zh-CN" sz="2000"/>
              <a:t>--</a:t>
            </a:r>
            <a:r>
              <a:rPr lang="zh-CN" altLang="en-US" sz="2000"/>
              <a:t>设置防火墙</a:t>
            </a:r>
            <a:endParaRPr lang="en-US" altLang="zh-CN" sz="2000"/>
          </a:p>
          <a:p>
            <a:pPr marL="514350" indent="-514350">
              <a:buFont typeface="+mj-lt"/>
              <a:buAutoNum type="arabicPeriod"/>
            </a:pPr>
            <a:r>
              <a:rPr lang="fr-FR" altLang="zh-CN" sz="2000"/>
              <a:t># firewall-cmd --</a:t>
            </a:r>
            <a:r>
              <a:rPr lang="en-US" altLang="zh-CN" sz="2000"/>
              <a:t>reload</a:t>
            </a:r>
          </a:p>
          <a:p>
            <a:pPr marL="514350" indent="-514350">
              <a:buFont typeface="+mj-lt"/>
              <a:buAutoNum type="arabicPeriod"/>
            </a:pPr>
            <a:endParaRPr lang="en-US" altLang="zh-CN" sz="2000"/>
          </a:p>
          <a:p>
            <a:r>
              <a:rPr lang="zh-CN" altLang="en-US" sz="2000"/>
              <a:t>注意：物理内存要大于</a:t>
            </a:r>
            <a:r>
              <a:rPr lang="en-US" altLang="zh-CN" sz="2000"/>
              <a:t>2G</a:t>
            </a:r>
          </a:p>
          <a:p>
            <a:r>
              <a:rPr lang="en-US" altLang="zh-CN" sz="2000"/>
              <a:t>sa</a:t>
            </a:r>
            <a:r>
              <a:rPr lang="zh-CN" altLang="en-US" sz="2000"/>
              <a:t>密码：</a:t>
            </a:r>
            <a:r>
              <a:rPr lang="en-US" altLang="zh-CN" sz="2000"/>
              <a:t>Root@1995</a:t>
            </a:r>
          </a:p>
          <a:p>
            <a:r>
              <a:rPr lang="zh-CN" altLang="en-US" sz="2000"/>
              <a:t>安装</a:t>
            </a:r>
            <a:r>
              <a:rPr lang="en-US" altLang="zh-CN" sz="2000"/>
              <a:t>SQL Server 2022</a:t>
            </a:r>
            <a:r>
              <a:rPr lang="zh-CN" altLang="en-US" sz="2000"/>
              <a:t>，则下载下面</a:t>
            </a:r>
            <a:r>
              <a:rPr lang="en-US" altLang="zh-CN" sz="2000"/>
              <a:t>repo</a:t>
            </a:r>
            <a:r>
              <a:rPr lang="zh-CN" altLang="en-US" sz="2000"/>
              <a:t>链接，其他步骤相同：</a:t>
            </a:r>
            <a:endParaRPr lang="en-US" altLang="zh-CN" sz="2000"/>
          </a:p>
          <a:p>
            <a:pPr marL="457200" lvl="1" indent="0">
              <a:buNone/>
            </a:pPr>
            <a:r>
              <a:rPr lang="en-US" altLang="zh-CN" sz="1600"/>
              <a:t># curl -o /etc/yum.repos.d/mssql-server.repo https://packages.microsoft.com/config/rhel/8/mssql-server-2022.repo</a:t>
            </a:r>
          </a:p>
          <a:p>
            <a:endParaRPr lang="en-US" altLang="zh-CN" sz="2000"/>
          </a:p>
          <a:p>
            <a:pPr marL="514350" indent="-514350">
              <a:buFont typeface="+mj-lt"/>
              <a:buAutoNum type="arabicPeriod"/>
            </a:pPr>
            <a:endParaRPr lang="en-US" altLang="zh-CN" sz="2000"/>
          </a:p>
          <a:p>
            <a:pPr marL="514350" indent="-514350">
              <a:buFont typeface="+mj-lt"/>
              <a:buAutoNum type="arabicPeriod"/>
            </a:pPr>
            <a:endParaRPr lang="en-US" altLang="zh-CN" sz="2000"/>
          </a:p>
          <a:p>
            <a:pPr marL="0" indent="0">
              <a:buNone/>
            </a:pP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br>
              <a:rPr lang="en-US" altLang="zh-CN" sz="2000"/>
            </a:br>
            <a:endParaRPr lang="en-US" altLang="zh-CN" sz="2000" dirty="0"/>
          </a:p>
          <a:p>
            <a:pPr marL="0" indent="0">
              <a:buNone/>
            </a:pP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br>
              <a:rPr lang="en-US" altLang="zh-CN" dirty="0"/>
            </a:b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825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872F58-366D-42BF-9DDF-ADCA7D205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安装客户端工具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99F326-B491-4262-AB6C-0197F21BB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sz="1400"/>
              <a:t># curl -o /etc/yum.repos.d/msprod.repo https://packages.microsoft.com/config/rhel/8/prod.repo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1600"/>
              <a:t># dnf install -y mssql-tools unixODBC-devel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1600"/>
              <a:t># echo 'export PATH="$PATH:/opt/mssql-tools/bin"' &gt;&gt; ~/.bash_profile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1600"/>
              <a:t># echo 'export PATH="$PATH:/opt/mssql-tools/bin"' &gt;&gt; ~/.bashrc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sz="1600"/>
              <a:t># source ~/.bashrc </a:t>
            </a:r>
          </a:p>
          <a:p>
            <a:pPr marL="514350" indent="-514350">
              <a:buFont typeface="+mj-lt"/>
              <a:buAutoNum type="arabicPeriod"/>
            </a:pPr>
            <a:r>
              <a:rPr lang="pl-PL" altLang="zh-CN" sz="1600"/>
              <a:t># sqlcmd -S </a:t>
            </a:r>
            <a:r>
              <a:rPr lang="pl-PL" altLang="zh-CN" sz="1600" b="1"/>
              <a:t>127.0.0.1</a:t>
            </a:r>
            <a:r>
              <a:rPr lang="pl-PL" altLang="zh-CN" sz="1600"/>
              <a:t> -U sa -P </a:t>
            </a:r>
            <a:r>
              <a:rPr lang="en-US" altLang="zh-CN" sz="1600"/>
              <a:t>sa           -- -U, -P</a:t>
            </a:r>
            <a:r>
              <a:rPr lang="zh-CN" altLang="en-US" sz="1600"/>
              <a:t>分别指定连接的账号和口令</a:t>
            </a:r>
            <a:endParaRPr lang="en-US" altLang="zh-CN" sz="1600"/>
          </a:p>
          <a:p>
            <a:pPr marL="0" indent="0">
              <a:buNone/>
            </a:pPr>
            <a:r>
              <a:rPr lang="zh-CN" altLang="en-US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endParaRPr lang="en-US" altLang="zh-CN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本地连接时，只能指定</a:t>
            </a:r>
            <a:r>
              <a:rPr lang="pl-PL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127.0.0.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，远程连接可以使用</a:t>
            </a:r>
            <a:r>
              <a:rPr lang="en-US" altLang="zh-CN" sz="2000" b="1">
                <a:latin typeface="楷体" panose="02010609060101010101" pitchFamily="49" charset="-122"/>
                <a:ea typeface="楷体" panose="02010609060101010101" pitchFamily="49" charset="-122"/>
              </a:rPr>
              <a:t>IP</a:t>
            </a:r>
            <a:r>
              <a:rPr lang="zh-CN" altLang="en-US" sz="2000" b="1">
                <a:latin typeface="楷体" panose="02010609060101010101" pitchFamily="49" charset="-122"/>
                <a:ea typeface="楷体" panose="02010609060101010101" pitchFamily="49" charset="-122"/>
              </a:rPr>
              <a:t>地址</a:t>
            </a:r>
            <a:endParaRPr lang="en-US" altLang="zh-CN" sz="20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如果执行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curl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或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yum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时，若不能下载文件，可以把网址中的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https</a:t>
            </a:r>
            <a:r>
              <a:rPr lang="zh-CN" altLang="en-US" sz="2000">
                <a:latin typeface="楷体" panose="02010609060101010101" pitchFamily="49" charset="-122"/>
                <a:ea typeface="楷体" panose="02010609060101010101" pitchFamily="49" charset="-122"/>
              </a:rPr>
              <a:t>改为</a:t>
            </a:r>
            <a:r>
              <a:rPr lang="en-US" altLang="zh-CN" sz="2000">
                <a:latin typeface="楷体" panose="02010609060101010101" pitchFamily="49" charset="-122"/>
                <a:ea typeface="楷体" panose="02010609060101010101" pitchFamily="49" charset="-122"/>
              </a:rPr>
              <a:t>http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6645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8A9B98A-E614-4085-A3C8-39869D425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yum</a:t>
            </a:r>
            <a:r>
              <a:rPr lang="zh-CN" altLang="en-US"/>
              <a:t>安装过程背后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B7F0A3D-2F4E-4E59-9927-D6C30D087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Downloads the binary RPM package file.</a:t>
            </a:r>
          </a:p>
          <a:p>
            <a:r>
              <a:rPr lang="en-US" altLang="zh-CN"/>
              <a:t>Creates a Linux user and group called mssql.</a:t>
            </a:r>
          </a:p>
          <a:p>
            <a:r>
              <a:rPr lang="en-US" altLang="zh-CN"/>
              <a:t>Extracts out binaries and installation files.</a:t>
            </a:r>
          </a:p>
          <a:p>
            <a:r>
              <a:rPr lang="en-US" altLang="zh-CN"/>
              <a:t>Registers SQL Server as a systemd service called mssql-server. </a:t>
            </a:r>
            <a:br>
              <a:rPr lang="en-US" altLang="zh-CN"/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135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54DEB0-8F14-4ADA-A9A5-08A6372A4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在</a:t>
            </a:r>
            <a:r>
              <a:rPr lang="en-US" altLang="zh-CN"/>
              <a:t>Oracle Linux</a:t>
            </a:r>
            <a:r>
              <a:rPr lang="zh-CN" altLang="en-US"/>
              <a:t>上测试</a:t>
            </a:r>
            <a:r>
              <a:rPr lang="en-US" altLang="zh-CN"/>
              <a:t>SQL Server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EBE77C-5940-4561-8F58-E03A93BF1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800"/>
              <a:t># sqlcmd -S 127.0.0.1 -U sa -P Root@1995 -Y 30 -y 30</a:t>
            </a:r>
          </a:p>
          <a:p>
            <a:pPr marL="0" indent="0">
              <a:buNone/>
            </a:pPr>
            <a:r>
              <a:rPr lang="en-US" altLang="zh-CN" sz="1800"/>
              <a:t>1&gt; create database law</a:t>
            </a:r>
          </a:p>
          <a:p>
            <a:pPr marL="0" indent="0">
              <a:buNone/>
            </a:pPr>
            <a:r>
              <a:rPr lang="en-US" altLang="zh-CN" sz="1800"/>
              <a:t>2&gt; go</a:t>
            </a:r>
          </a:p>
          <a:p>
            <a:pPr marL="0" indent="0">
              <a:buNone/>
            </a:pPr>
            <a:r>
              <a:rPr lang="en-US" altLang="zh-CN" sz="1800"/>
              <a:t>1&gt; use law</a:t>
            </a:r>
          </a:p>
          <a:p>
            <a:pPr marL="0" indent="0">
              <a:buNone/>
            </a:pPr>
            <a:r>
              <a:rPr lang="en-US" altLang="zh-CN" sz="1800"/>
              <a:t>2&gt; go</a:t>
            </a:r>
          </a:p>
          <a:p>
            <a:pPr marL="0" indent="0">
              <a:buNone/>
            </a:pPr>
            <a:r>
              <a:rPr lang="zh-CN" altLang="en-US" sz="1800"/>
              <a:t>已将数据库上下文更改为 </a:t>
            </a:r>
            <a:r>
              <a:rPr lang="en-US" altLang="zh-CN" sz="1800"/>
              <a:t>"law"</a:t>
            </a:r>
            <a:r>
              <a:rPr lang="zh-CN" altLang="en-US" sz="1800"/>
              <a:t>。</a:t>
            </a:r>
          </a:p>
          <a:p>
            <a:pPr marL="0" indent="0">
              <a:buNone/>
            </a:pPr>
            <a:r>
              <a:rPr lang="en-US" altLang="zh-CN" sz="1800"/>
              <a:t>1&gt; create table t(a int, b int)</a:t>
            </a:r>
          </a:p>
          <a:p>
            <a:pPr marL="0" indent="0">
              <a:buNone/>
            </a:pPr>
            <a:r>
              <a:rPr lang="en-US" altLang="zh-CN" sz="1800"/>
              <a:t>2&gt; go</a:t>
            </a:r>
          </a:p>
          <a:p>
            <a:pPr marL="0" indent="0">
              <a:buNone/>
            </a:pPr>
            <a:r>
              <a:rPr lang="en-US" altLang="zh-CN" sz="1800"/>
              <a:t>1&gt; insert into t values(1, 10), (2, 20), (3, 30)</a:t>
            </a:r>
          </a:p>
          <a:p>
            <a:pPr marL="0" indent="0">
              <a:buNone/>
            </a:pPr>
            <a:r>
              <a:rPr lang="en-US" altLang="zh-CN" sz="1800"/>
              <a:t>2&gt; go</a:t>
            </a:r>
          </a:p>
          <a:p>
            <a:pPr marL="0" indent="0">
              <a:buNone/>
            </a:pPr>
            <a:r>
              <a:rPr lang="en-US" altLang="zh-CN" sz="1800"/>
              <a:t>(3 rows affected)</a:t>
            </a:r>
          </a:p>
          <a:p>
            <a:pPr marL="0" indent="0">
              <a:buNone/>
            </a:pPr>
            <a:endParaRPr lang="en-US" altLang="zh-CN" sz="180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说明：粘贴文本时，如行首出现</a:t>
            </a:r>
            <a:r>
              <a:rPr lang="en-US" altLang="zh-CN" sz="1800">
                <a:latin typeface="楷体" panose="02010609060101010101" pitchFamily="49" charset="-122"/>
                <a:ea typeface="楷体" panose="02010609060101010101" pitchFamily="49" charset="-122"/>
              </a:rPr>
              <a:t>0~</a:t>
            </a:r>
            <a:r>
              <a:rPr lang="zh-CN" altLang="en-US" sz="1800">
                <a:latin typeface="楷体" panose="02010609060101010101" pitchFamily="49" charset="-122"/>
                <a:ea typeface="楷体" panose="02010609060101010101" pitchFamily="49" charset="-122"/>
              </a:rPr>
              <a:t>，则可以先执行：</a:t>
            </a:r>
            <a:r>
              <a:rPr lang="en-US" altLang="zh-CN" sz="1800">
                <a:latin typeface="楷体" panose="02010609060101010101" pitchFamily="49" charset="-122"/>
                <a:ea typeface="楷体" panose="02010609060101010101" pitchFamily="49" charset="-122"/>
              </a:rPr>
              <a:t># printf "\e[?2004l"</a:t>
            </a:r>
            <a:endParaRPr lang="zh-CN" altLang="en-US" sz="18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41762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96069-FAD9-188B-5F9E-B0D14B346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93B2F-CC89-87A7-2053-AACFD7BF9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800"/>
              <a:t>insert into t values(1, 10), (2, 20), (3, 30)</a:t>
            </a:r>
          </a:p>
          <a:p>
            <a:pPr marL="0" indent="0">
              <a:buNone/>
            </a:pPr>
            <a:r>
              <a:rPr lang="en-US" altLang="zh-CN" sz="2800"/>
              <a:t>insert into t values(4, 40)</a:t>
            </a:r>
          </a:p>
          <a:p>
            <a:pPr marL="0" indent="0">
              <a:buNone/>
            </a:pPr>
            <a:r>
              <a:rPr lang="en-US" altLang="zh-CN" sz="2800"/>
              <a:t>go</a:t>
            </a:r>
          </a:p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303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71D742-D209-4A50-A2A6-A14E0CFD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使用</a:t>
            </a:r>
            <a:r>
              <a:rPr lang="en-US" altLang="zh-CN"/>
              <a:t>SSMS</a:t>
            </a:r>
            <a:r>
              <a:rPr lang="zh-CN" altLang="en-US"/>
              <a:t>连接</a:t>
            </a:r>
            <a:r>
              <a:rPr lang="en-US" altLang="zh-CN"/>
              <a:t>Linux</a:t>
            </a:r>
            <a:r>
              <a:rPr lang="zh-CN" altLang="en-US"/>
              <a:t>中的</a:t>
            </a:r>
            <a:r>
              <a:rPr lang="en-US" altLang="zh-CN"/>
              <a:t>SQL</a:t>
            </a:r>
            <a:r>
              <a:rPr lang="zh-CN" altLang="en-US"/>
              <a:t>服务器</a:t>
            </a:r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99B26024-BB6A-4D4D-8986-EA16D91DB4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2618" y="1125538"/>
            <a:ext cx="7806763" cy="514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55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7AA4E-596B-48BC-9231-F3781D9CD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SQL Server on Linux</a:t>
            </a:r>
            <a:r>
              <a:rPr lang="zh-CN" altLang="en-US"/>
              <a:t>的几个特点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AAADB1-863B-4E86-9818-D3EB39B94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不支持多实例安装，可以使用</a:t>
            </a:r>
            <a:r>
              <a:rPr lang="en-US" altLang="zh-CN"/>
              <a:t>Docker</a:t>
            </a:r>
            <a:r>
              <a:rPr lang="zh-CN" altLang="en-US"/>
              <a:t>技术实现多实例</a:t>
            </a:r>
            <a:endParaRPr lang="en-US" altLang="zh-CN"/>
          </a:p>
          <a:p>
            <a:r>
              <a:rPr lang="zh-CN" altLang="en-US"/>
              <a:t>提供标准的密码策略</a:t>
            </a:r>
            <a:endParaRPr lang="en-US" altLang="zh-CN"/>
          </a:p>
          <a:p>
            <a:r>
              <a:rPr lang="zh-CN" altLang="en-US"/>
              <a:t>不支持操作系统验证用户</a:t>
            </a:r>
          </a:p>
        </p:txBody>
      </p:sp>
    </p:spTree>
    <p:extLst>
      <p:ext uri="{BB962C8B-B14F-4D97-AF65-F5344CB8AC3E}">
        <p14:creationId xmlns:p14="http://schemas.microsoft.com/office/powerpoint/2010/main" val="2436113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</TotalTime>
  <Words>933</Words>
  <Application>Microsoft Office PowerPoint</Application>
  <PresentationFormat>Widescreen</PresentationFormat>
  <Paragraphs>107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华文琥珀</vt:lpstr>
      <vt:lpstr>楷体</vt:lpstr>
      <vt:lpstr>幼圆</vt:lpstr>
      <vt:lpstr>Arial</vt:lpstr>
      <vt:lpstr>Century Gothic</vt:lpstr>
      <vt:lpstr>Consolas</vt:lpstr>
      <vt:lpstr>Times New Roman</vt:lpstr>
      <vt:lpstr>Office 主题​​</vt:lpstr>
      <vt:lpstr>Appendix 2</vt:lpstr>
      <vt:lpstr>在Linux上安装SQL Server 2019-官方文档</vt:lpstr>
      <vt:lpstr>安装SQL Server 2019服务</vt:lpstr>
      <vt:lpstr>安装客户端工具</vt:lpstr>
      <vt:lpstr>yum安装过程背后</vt:lpstr>
      <vt:lpstr>在Oracle Linux上测试SQL Server</vt:lpstr>
      <vt:lpstr>PowerPoint Presentation</vt:lpstr>
      <vt:lpstr>使用SSMS连接Linux中的SQL服务器</vt:lpstr>
      <vt:lpstr>SQL Server on Linux的几个特点</vt:lpstr>
      <vt:lpstr>目录结构-/opt</vt:lpstr>
      <vt:lpstr>目录结构-/var/opt</vt:lpstr>
      <vt:lpstr>其他文件</vt:lpstr>
      <vt:lpstr>安装mssql-cli（Oracle Linux 8）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li aiwu</cp:lastModifiedBy>
  <cp:revision>500</cp:revision>
  <dcterms:created xsi:type="dcterms:W3CDTF">2015-08-21T10:03:15Z</dcterms:created>
  <dcterms:modified xsi:type="dcterms:W3CDTF">2022-12-08T02:23:40Z</dcterms:modified>
</cp:coreProperties>
</file>